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64"/>
  </p:notesMasterIdLst>
  <p:sldIdLst>
    <p:sldId id="275" r:id="rId3"/>
    <p:sldId id="603" r:id="rId4"/>
    <p:sldId id="704" r:id="rId5"/>
    <p:sldId id="723" r:id="rId6"/>
    <p:sldId id="716" r:id="rId7"/>
    <p:sldId id="634" r:id="rId8"/>
    <p:sldId id="725" r:id="rId9"/>
    <p:sldId id="677" r:id="rId10"/>
    <p:sldId id="755" r:id="rId11"/>
    <p:sldId id="722" r:id="rId12"/>
    <p:sldId id="766" r:id="rId13"/>
    <p:sldId id="767" r:id="rId14"/>
    <p:sldId id="768" r:id="rId15"/>
    <p:sldId id="730" r:id="rId16"/>
    <p:sldId id="731" r:id="rId17"/>
    <p:sldId id="735" r:id="rId18"/>
    <p:sldId id="736" r:id="rId19"/>
    <p:sldId id="745" r:id="rId20"/>
    <p:sldId id="726" r:id="rId21"/>
    <p:sldId id="748" r:id="rId22"/>
    <p:sldId id="732" r:id="rId23"/>
    <p:sldId id="749" r:id="rId24"/>
    <p:sldId id="747" r:id="rId25"/>
    <p:sldId id="746" r:id="rId26"/>
    <p:sldId id="751" r:id="rId27"/>
    <p:sldId id="752" r:id="rId28"/>
    <p:sldId id="753" r:id="rId29"/>
    <p:sldId id="754" r:id="rId30"/>
    <p:sldId id="756" r:id="rId31"/>
    <p:sldId id="728" r:id="rId32"/>
    <p:sldId id="719" r:id="rId33"/>
    <p:sldId id="738" r:id="rId34"/>
    <p:sldId id="734" r:id="rId35"/>
    <p:sldId id="718" r:id="rId36"/>
    <p:sldId id="737" r:id="rId37"/>
    <p:sldId id="771" r:id="rId38"/>
    <p:sldId id="770" r:id="rId39"/>
    <p:sldId id="772" r:id="rId40"/>
    <p:sldId id="776" r:id="rId41"/>
    <p:sldId id="773" r:id="rId42"/>
    <p:sldId id="774" r:id="rId43"/>
    <p:sldId id="775" r:id="rId44"/>
    <p:sldId id="741" r:id="rId45"/>
    <p:sldId id="395" r:id="rId46"/>
    <p:sldId id="757" r:id="rId47"/>
    <p:sldId id="762" r:id="rId48"/>
    <p:sldId id="758" r:id="rId49"/>
    <p:sldId id="759" r:id="rId50"/>
    <p:sldId id="724" r:id="rId51"/>
    <p:sldId id="769" r:id="rId52"/>
    <p:sldId id="733" r:id="rId53"/>
    <p:sldId id="740" r:id="rId54"/>
    <p:sldId id="739" r:id="rId55"/>
    <p:sldId id="742" r:id="rId56"/>
    <p:sldId id="760" r:id="rId57"/>
    <p:sldId id="761" r:id="rId58"/>
    <p:sldId id="743" r:id="rId59"/>
    <p:sldId id="744" r:id="rId60"/>
    <p:sldId id="763" r:id="rId61"/>
    <p:sldId id="764" r:id="rId62"/>
    <p:sldId id="765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3" d="100"/>
          <a:sy n="73" d="100"/>
        </p:scale>
        <p:origin x="50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28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6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50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3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09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2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10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2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0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21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7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82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12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71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68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2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1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1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2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7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1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0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964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random_projection.html#random-project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anifold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iteseerx.ist.psu.edu/doc/10.1.1.28.665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hyperlink" Target="https://en.wikipedia.org/wiki/Gram%E2%80%93Schmidt_proces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8.665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son%E2%80%93Lindenstrauss_lemm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cikit-learn.org/stable/auto_examples/miscellaneous/plot_johnson_lindenstrauss_bound.html#sphx-glr-auto-examples-miscellaneous-plot-johnson-lindenstrauss-bound-py" TargetMode="Externa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anifold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anifold.html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SpectralEmbedding.html#sklearn.manifold.SpectralEmbedding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index.html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emannian_manifold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s://www.jmlr.org/papers/volume9/vandermaaten08a/vandermaaten08a.pdf" TargetMode="Externa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medium.com/@violante.andre/an-introduction-to-t-sne-with-python-example-47e6ae7dc58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659" y="695131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Dimensionality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835092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</a:t>
            </a:r>
            <a:r>
              <a:rPr lang="en-US" sz="1100"/>
              <a:t>, 2022, 2023, </a:t>
            </a:r>
            <a:r>
              <a:rPr lang="en-US" sz="1100" dirty="0"/>
              <a:t>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03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downward closure property,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23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Random projection methods </a:t>
            </a:r>
            <a:r>
              <a:rPr lang="en-US" dirty="0">
                <a:latin typeface="+mn-lt"/>
              </a:rPr>
              <a:t>used randomized sampling to find an approximate embedding space   </a:t>
            </a:r>
          </a:p>
          <a:p>
            <a:r>
              <a:rPr lang="en-US" dirty="0">
                <a:latin typeface="+mn-lt"/>
              </a:rPr>
              <a:t>Trade-off between error and lower dimensions governed by the Johnson-</a:t>
            </a:r>
            <a:r>
              <a:rPr lang="en-US" dirty="0" err="1">
                <a:latin typeface="+mn-lt"/>
              </a:rPr>
              <a:t>Lindenstrauss</a:t>
            </a:r>
            <a:r>
              <a:rPr lang="en-US" dirty="0">
                <a:latin typeface="+mn-lt"/>
              </a:rPr>
              <a:t> lemma</a:t>
            </a:r>
          </a:p>
          <a:p>
            <a:pPr lvl="1"/>
            <a:r>
              <a:rPr lang="en-US" dirty="0">
                <a:latin typeface="+mn-lt"/>
              </a:rPr>
              <a:t>Error increases as dimensionality of embedding space decreases  </a:t>
            </a:r>
          </a:p>
          <a:p>
            <a:pPr lvl="1"/>
            <a:r>
              <a:rPr lang="en-US" dirty="0">
                <a:latin typeface="+mn-lt"/>
              </a:rPr>
              <a:t>Topic in dimensionality reduction lesson  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 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59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 – </a:t>
            </a:r>
            <a:r>
              <a:rPr lang="en-US" dirty="0">
                <a:latin typeface="+mn-lt"/>
              </a:rPr>
              <a:t>lesson on dimensionality reduction </a:t>
            </a: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Scikit-Learn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45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Projection Methods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112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curse of dimensionality? </a:t>
            </a:r>
          </a:p>
          <a:p>
            <a:r>
              <a:rPr lang="en-US" b="1" dirty="0">
                <a:latin typeface="+mn-lt"/>
              </a:rPr>
              <a:t>Random projection </a:t>
            </a:r>
            <a:r>
              <a:rPr lang="en-US" dirty="0">
                <a:latin typeface="+mn-lt"/>
              </a:rPr>
              <a:t>methods samples random directions    </a:t>
            </a:r>
          </a:p>
          <a:p>
            <a:r>
              <a:rPr lang="en-US" dirty="0">
                <a:latin typeface="+mn-lt"/>
              </a:rPr>
              <a:t>Introduced in several contexts, including by </a:t>
            </a:r>
            <a:r>
              <a:rPr lang="en-US" dirty="0">
                <a:latin typeface="+mn-lt"/>
                <a:hlinkClick r:id="rId3"/>
              </a:rPr>
              <a:t>Bingham and </a:t>
            </a:r>
            <a:r>
              <a:rPr lang="en-US" dirty="0" err="1">
                <a:latin typeface="+mn-lt"/>
                <a:hlinkClick r:id="rId3"/>
              </a:rPr>
              <a:t>Mannila</a:t>
            </a:r>
            <a:r>
              <a:rPr lang="en-US" dirty="0">
                <a:latin typeface="+mn-lt"/>
                <a:hlinkClick r:id="rId3"/>
              </a:rPr>
              <a:t>, 2001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  <a:hlinkClick r:id="rId4"/>
              </a:rPr>
              <a:t>Achliptas</a:t>
            </a:r>
            <a:r>
              <a:rPr lang="en-US" dirty="0">
                <a:latin typeface="+mn-lt"/>
                <a:hlinkClick r:id="rId4"/>
              </a:rPr>
              <a:t>, 2001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Alternative to PCA   </a:t>
            </a:r>
          </a:p>
          <a:p>
            <a:r>
              <a:rPr lang="en-US" dirty="0">
                <a:latin typeface="+mn-lt"/>
              </a:rPr>
              <a:t>Error of the random projection to lower dimensional space is bounded  </a:t>
            </a:r>
          </a:p>
          <a:p>
            <a:r>
              <a:rPr lang="en-US" b="1" dirty="0">
                <a:latin typeface="+mn-lt"/>
              </a:rPr>
              <a:t>Distance is therefore preserved</a:t>
            </a:r>
          </a:p>
          <a:p>
            <a:r>
              <a:rPr lang="en-US" dirty="0">
                <a:latin typeface="+mn-lt"/>
              </a:rPr>
              <a:t>Random projections in Euclidean space tend to create spherical clusters   </a:t>
            </a:r>
          </a:p>
          <a:p>
            <a:pPr lvl="1"/>
            <a:r>
              <a:rPr lang="en-US" dirty="0">
                <a:latin typeface="+mn-lt"/>
              </a:rPr>
              <a:t>Spherical clusters are easier for many algorithms to deal with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7110413" cy="576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643" y="1581150"/>
            <a:ext cx="3980887" cy="41755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BCF635-4B9B-F272-5BBE-48BF6417BC41}"/>
              </a:ext>
            </a:extLst>
          </p:cNvPr>
          <p:cNvSpPr txBox="1">
            <a:spLocks/>
          </p:cNvSpPr>
          <p:nvPr/>
        </p:nvSpPr>
        <p:spPr>
          <a:xfrm>
            <a:off x="8236830" y="2705572"/>
            <a:ext cx="3262313" cy="93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Cluster centers aligned along x axis</a:t>
            </a:r>
          </a:p>
          <a:p>
            <a:pPr lvl="1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029367-E34D-B9CB-B049-FB72292640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479468" y="2691394"/>
            <a:ext cx="1757362" cy="4823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BEDD-AEA8-9B07-1D44-241033347D9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74680" y="3173749"/>
            <a:ext cx="1962150" cy="141502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034625-6B90-1896-A10D-6DEE1A131A9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796650" y="3173749"/>
            <a:ext cx="1440180" cy="605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3297482" y="609226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No apparent cluster along axis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3777615" y="600133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654302" y="331934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Apparent cluster along axis</a:t>
            </a:r>
          </a:p>
          <a:p>
            <a:pPr lvl="1"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3297482" y="178027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1688D9-9416-C003-4025-E0B8A17CC7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7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725929"/>
            <a:ext cx="5711825" cy="4833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r>
              <a:rPr lang="en-US" dirty="0">
                <a:latin typeface="+mn-lt"/>
              </a:rPr>
              <a:t>Highest variance direction aligned with axis</a:t>
            </a:r>
          </a:p>
          <a:p>
            <a:r>
              <a:rPr lang="en-US" b="1" dirty="0">
                <a:latin typeface="+mn-lt"/>
              </a:rPr>
              <a:t>Largest eigenvector for largest eigenvalue along axes</a:t>
            </a:r>
            <a:r>
              <a:rPr lang="en-US" dirty="0">
                <a:latin typeface="+mn-lt"/>
              </a:rPr>
              <a:t>   </a:t>
            </a:r>
          </a:p>
          <a:p>
            <a:r>
              <a:rPr lang="en-US" dirty="0">
                <a:latin typeface="+mn-lt"/>
              </a:rPr>
              <a:t>Principal components same as axes   </a:t>
            </a:r>
          </a:p>
          <a:p>
            <a:r>
              <a:rPr lang="en-US" dirty="0">
                <a:latin typeface="+mn-lt"/>
              </a:rPr>
              <a:t>No dimensionality reduction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43" y="1584338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7107482" y="6095453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7587615" y="6004521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4464302" y="3322531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7107482" y="1783463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2FE72C-B418-0E8A-16BB-8C7772028583}"/>
              </a:ext>
            </a:extLst>
          </p:cNvPr>
          <p:cNvSpPr txBox="1">
            <a:spLocks/>
          </p:cNvSpPr>
          <p:nvPr/>
        </p:nvSpPr>
        <p:spPr>
          <a:xfrm>
            <a:off x="2189077" y="618923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7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72" y="850642"/>
            <a:ext cx="8872465" cy="955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pPr lvl="1"/>
            <a:r>
              <a:rPr lang="en-US" dirty="0">
                <a:latin typeface="+mn-lt"/>
              </a:rPr>
              <a:t>Cluster models will struggle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13" y="1806330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1723952" y="631744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2204085" y="622651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-919228" y="354452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1723952" y="200545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795165-1E60-34C3-743E-31E361726843}"/>
              </a:ext>
            </a:extLst>
          </p:cNvPr>
          <p:cNvSpPr txBox="1">
            <a:spLocks/>
          </p:cNvSpPr>
          <p:nvPr/>
        </p:nvSpPr>
        <p:spPr>
          <a:xfrm>
            <a:off x="6341819" y="1806330"/>
            <a:ext cx="3648002" cy="8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2 well defined clusters on both components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1A2CE6-693D-5284-E1FB-4DB926DB2B5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71963" y="2252933"/>
            <a:ext cx="2069856" cy="23070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F59820-2008-F13C-0C0F-6DB392BB76D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52975" y="2252933"/>
            <a:ext cx="1588844" cy="2575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D3B71F-85FF-378F-1670-DC590676F019}"/>
              </a:ext>
            </a:extLst>
          </p:cNvPr>
          <p:cNvSpPr txBox="1">
            <a:spLocks/>
          </p:cNvSpPr>
          <p:nvPr/>
        </p:nvSpPr>
        <p:spPr>
          <a:xfrm>
            <a:off x="7251456" y="3368196"/>
            <a:ext cx="3648002" cy="2254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Cluster with low variance on first component, dispersed along second component 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- </a:t>
            </a:r>
            <a:r>
              <a:rPr lang="en-US" b="1" dirty="0">
                <a:latin typeface="+mn-lt"/>
              </a:rPr>
              <a:t>Not a spherical cluster!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6C1107-2874-6C86-3339-6D85DAC6C91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377778" y="3563826"/>
            <a:ext cx="1873678" cy="9313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5179B40-D92C-4A65-D727-4DAA5862C4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Subspace Projection Methods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downward closure property,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We will not pursue this method further here</a:t>
            </a:r>
          </a:p>
          <a:p>
            <a:r>
              <a:rPr lang="en-US" dirty="0">
                <a:latin typeface="+mn-lt"/>
              </a:rPr>
              <a:t>Random projection methods are a better alternative in many cases  </a:t>
            </a: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21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Reduction of high-dimensional spaces to lower-dimensions is widely used in data mining</a:t>
            </a:r>
          </a:p>
          <a:p>
            <a:r>
              <a:rPr lang="en-US" dirty="0">
                <a:latin typeface="+mn-lt"/>
              </a:rPr>
              <a:t>We have already explored reduction of high dimensional spaces with LSH      </a:t>
            </a: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May </a:t>
            </a:r>
            <a:r>
              <a:rPr lang="en-US">
                <a:latin typeface="+mn-lt"/>
              </a:rPr>
              <a:t>preserve distance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Association models – next week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3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</a:t>
                </a:r>
                <a:r>
                  <a:rPr lang="en-US" b="1" dirty="0">
                    <a:latin typeface="+mn-lt"/>
                  </a:rPr>
                  <a:t>random projection matrix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Linear transformation </a:t>
                </a:r>
                <a:r>
                  <a:rPr lang="en-US" dirty="0">
                    <a:latin typeface="+mn-lt"/>
                  </a:rPr>
                  <a:t>is then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What are the properties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?    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 have values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Elements of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are linear superposition of projected elements of </a:t>
                </a:r>
                <a:r>
                  <a:rPr lang="en-US" i="1" dirty="0">
                    <a:latin typeface="+mn-lt"/>
                  </a:rPr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projected to elements in column </a:t>
                </a:r>
                <a:r>
                  <a:rPr lang="en-US" i="1" dirty="0">
                    <a:latin typeface="+mn-lt"/>
                  </a:rPr>
                  <a:t>j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>
                    <a:latin typeface="+mn-lt"/>
                  </a:rPr>
                  <a:t>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not projection </a:t>
                </a:r>
                <a:r>
                  <a:rPr lang="en-US" sz="2000" dirty="0"/>
                  <a:t> 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527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pPr lvl="1"/>
                <a:r>
                  <a:rPr lang="en-US" dirty="0">
                    <a:latin typeface="+mn-lt"/>
                  </a:rPr>
                  <a:t>Select </a:t>
                </a:r>
                <a:r>
                  <a:rPr lang="en-US" b="1" dirty="0">
                    <a:latin typeface="+mn-lt"/>
                  </a:rPr>
                  <a:t>Gaussian random unit vector </a:t>
                </a:r>
                <a:r>
                  <a:rPr lang="en-US" dirty="0">
                    <a:latin typeface="+mn-lt"/>
                  </a:rPr>
                  <a:t>as first row of </a:t>
                </a:r>
                <a:r>
                  <a:rPr lang="en-US" i="1" dirty="0">
                    <a:latin typeface="+mn-lt"/>
                  </a:rPr>
                  <a:t>R</a:t>
                </a:r>
              </a:p>
              <a:p>
                <a:pPr lvl="1"/>
                <a:r>
                  <a:rPr lang="en-US" dirty="0">
                    <a:latin typeface="+mn-lt"/>
                  </a:rPr>
                  <a:t>Select Gaussian random unit vector orthogonal to previously selected rows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Repeat second step until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constructed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4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r>
                  <a:rPr lang="en-US" dirty="0">
                    <a:latin typeface="+mn-lt"/>
                  </a:rPr>
                  <a:t>Properties of Gaussian random projection </a:t>
                </a:r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By construction the projected samples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are </a:t>
                </a:r>
                <a:r>
                  <a:rPr lang="en-US" b="1" dirty="0">
                    <a:latin typeface="+mn-lt"/>
                  </a:rPr>
                  <a:t>orthogonal</a:t>
                </a:r>
              </a:p>
              <a:p>
                <a:pPr lvl="1"/>
                <a:r>
                  <a:rPr lang="en-US" dirty="0">
                    <a:latin typeface="+mn-lt"/>
                  </a:rPr>
                  <a:t>The projection is normalized and therefore </a:t>
                </a:r>
                <a:r>
                  <a:rPr lang="en-US" b="1" dirty="0">
                    <a:latin typeface="+mn-lt"/>
                  </a:rPr>
                  <a:t>distance preserving 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has the </a:t>
                </a:r>
                <a:r>
                  <a:rPr lang="en-US" b="1" dirty="0">
                    <a:latin typeface="+mn-lt"/>
                  </a:rPr>
                  <a:t>same variance giving spherical clusters </a:t>
                </a:r>
              </a:p>
              <a:p>
                <a:r>
                  <a:rPr lang="en-US" dirty="0">
                    <a:latin typeface="+mn-lt"/>
                  </a:rPr>
                  <a:t>But, the Gaussian random projection algorithm requires application of a </a:t>
                </a:r>
                <a:r>
                  <a:rPr lang="en-US" dirty="0">
                    <a:latin typeface="+mn-lt"/>
                    <a:hlinkClick r:id="rId4"/>
                  </a:rPr>
                  <a:t>Gramm-Schmidt orthogonalization </a:t>
                </a:r>
                <a:r>
                  <a:rPr lang="en-US" dirty="0">
                    <a:latin typeface="+mn-lt"/>
                  </a:rPr>
                  <a:t>at each step of construction R </a:t>
                </a:r>
              </a:p>
              <a:p>
                <a:pPr lvl="1"/>
                <a:r>
                  <a:rPr lang="en-US" dirty="0">
                    <a:latin typeface="+mn-lt"/>
                  </a:rPr>
                  <a:t>Algorithm is </a:t>
                </a:r>
                <a:r>
                  <a:rPr lang="en-US" b="1" dirty="0">
                    <a:latin typeface="+mn-lt"/>
                  </a:rPr>
                  <a:t>computationally intensive</a:t>
                </a:r>
                <a:r>
                  <a:rPr lang="en-US" dirty="0">
                    <a:latin typeface="+mn-lt"/>
                  </a:rPr>
                  <a:t>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5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0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efficiently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Selected random directions by simple probabilistic sampling </a:t>
                </a:r>
              </a:p>
              <a:p>
                <a:r>
                  <a:rPr lang="en-US" dirty="0" err="1">
                    <a:latin typeface="+mn-lt"/>
                    <a:hlinkClick r:id="rId3"/>
                  </a:rPr>
                  <a:t>Achliptas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 proposed </a:t>
                </a:r>
                <a:r>
                  <a:rPr lang="en-US" b="1" dirty="0">
                    <a:latin typeface="+mn-lt"/>
                  </a:rPr>
                  <a:t>database scale algorithm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elements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are randomly selected with the following probabilities,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=2/3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Resulting projection is a reasonable approximation of the Gaussian random projection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5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  <a:hlinkClick r:id="rId3"/>
                  </a:rPr>
                  <a:t>Johnson-</a:t>
                </a:r>
                <a:r>
                  <a:rPr lang="en-US" b="1" dirty="0" err="1">
                    <a:latin typeface="+mn-lt"/>
                    <a:hlinkClick r:id="rId3"/>
                  </a:rPr>
                  <a:t>Lindenstrauss</a:t>
                </a:r>
                <a:r>
                  <a:rPr lang="en-US" b="1" dirty="0">
                    <a:latin typeface="+mn-lt"/>
                    <a:hlinkClick r:id="rId3"/>
                  </a:rPr>
                  <a:t> lemma </a:t>
                </a:r>
                <a:r>
                  <a:rPr lang="en-US" dirty="0">
                    <a:latin typeface="+mn-lt"/>
                  </a:rPr>
                  <a:t>puts bounds on the error of random projections    </a:t>
                </a:r>
              </a:p>
              <a:p>
                <a:r>
                  <a:rPr lang="en-US" dirty="0">
                    <a:latin typeface="+mn-lt"/>
                  </a:rPr>
                  <a:t>For the simple case of a </a:t>
                </a:r>
                <a:r>
                  <a:rPr lang="en-US" b="1" dirty="0">
                    <a:latin typeface="+mn-lt"/>
                  </a:rPr>
                  <a:t>Euclidean space</a:t>
                </a:r>
                <a:r>
                  <a:rPr lang="en-US" dirty="0">
                    <a:latin typeface="+mn-lt"/>
                  </a:rPr>
                  <a:t> state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lemma: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are sample vectors in the original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Define a linear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error is then bounded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The error in distance of a random projection,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latin typeface="+mn-lt"/>
                  </a:rPr>
                  <a:t>, is bounded </a:t>
                </a:r>
                <a:r>
                  <a:rPr lang="en-US" dirty="0">
                    <a:latin typeface="+mn-lt"/>
                  </a:rPr>
                  <a:t>by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interpret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the random projection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, </a:t>
                </a:r>
                <a:r>
                  <a:rPr lang="en-US" dirty="0">
                    <a:latin typeface="+mn-lt"/>
                  </a:rPr>
                  <a:t>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want the random projection to be </a:t>
                </a:r>
                <a:r>
                  <a:rPr lang="en-US" b="1" dirty="0">
                    <a:latin typeface="+mn-lt"/>
                  </a:rPr>
                  <a:t>distance preserving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b="1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error is bounded by a factor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the implications of the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for dimensionality reduction?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After a lot of algebra, relationship between acceptable distance error,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, and reduction to lower 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 that random projection </a:t>
                </a:r>
                <a:r>
                  <a:rPr lang="en-US" b="1" dirty="0">
                    <a:latin typeface="+mn-lt"/>
                  </a:rPr>
                  <a:t>cannot work </a:t>
                </a:r>
                <a:r>
                  <a:rPr lang="en-US" dirty="0">
                    <a:latin typeface="+mn-lt"/>
                  </a:rPr>
                  <a:t>for data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Is an exponential trade-off between dimensionality reduction and preserving distance for fixed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919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Exponential trade-off between dimensionality reduction and preserving distance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1CCED-7804-CB50-FB5D-CFBD325B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6" y="1924051"/>
            <a:ext cx="5342083" cy="432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0E3D0-12ED-0F5C-DD70-24CA66AE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4051"/>
            <a:ext cx="5334462" cy="43132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0E428B-EA15-F649-0167-E098FC44FABA}"/>
              </a:ext>
            </a:extLst>
          </p:cNvPr>
          <p:cNvSpPr txBox="1">
            <a:spLocks/>
          </p:cNvSpPr>
          <p:nvPr/>
        </p:nvSpPr>
        <p:spPr>
          <a:xfrm>
            <a:off x="4152900" y="6459517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5"/>
              </a:rPr>
              <a:t>Credit: Scikit-Learn team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68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33412" y="961915"/>
            <a:ext cx="11525250" cy="623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does random projection compare to PCA?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7479040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most any sample space,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Only 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7479040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210667" r="-130000" b="-79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210667" r="-825" b="-79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172593" r="-130000" b="-33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172593" r="-825" b="-33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Only 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7332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Manifold Learning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30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Consider the information content of each feature</a:t>
            </a:r>
          </a:p>
          <a:p>
            <a:pPr lvl="1"/>
            <a:r>
              <a:rPr lang="en-US" dirty="0">
                <a:latin typeface="+mn-lt"/>
              </a:rPr>
              <a:t>Information of a feature is only unique if it is independent of all other features </a:t>
            </a:r>
          </a:p>
          <a:p>
            <a:pPr lvl="1"/>
            <a:r>
              <a:rPr lang="en-US" dirty="0">
                <a:latin typeface="+mn-lt"/>
              </a:rPr>
              <a:t>Dependent features have redundant information </a:t>
            </a:r>
          </a:p>
          <a:p>
            <a:r>
              <a:rPr lang="en-US" dirty="0">
                <a:latin typeface="+mn-lt"/>
              </a:rPr>
              <a:t>Dimensionality can be reduced if features are dependent </a:t>
            </a:r>
          </a:p>
          <a:p>
            <a:pPr lvl="1"/>
            <a:r>
              <a:rPr lang="en-US" dirty="0">
                <a:latin typeface="+mn-lt"/>
              </a:rPr>
              <a:t>Almost always the case in real-world data </a:t>
            </a:r>
          </a:p>
          <a:p>
            <a:pPr lvl="1"/>
            <a:r>
              <a:rPr lang="en-US" dirty="0">
                <a:latin typeface="+mn-lt"/>
              </a:rPr>
              <a:t>Linear dependency </a:t>
            </a:r>
          </a:p>
          <a:p>
            <a:pPr lvl="1"/>
            <a:r>
              <a:rPr lang="en-US" dirty="0">
                <a:latin typeface="+mn-lt"/>
              </a:rPr>
              <a:t>Nonlinear dependency </a:t>
            </a:r>
          </a:p>
          <a:p>
            <a:r>
              <a:rPr lang="en-US" dirty="0">
                <a:latin typeface="+mn-lt"/>
              </a:rPr>
              <a:t>Dependency implies effective dimensionality less than number of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Manifold Learning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visualize data from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 – </a:t>
            </a:r>
            <a:r>
              <a:rPr lang="en-US" dirty="0">
                <a:latin typeface="+mn-lt"/>
              </a:rPr>
              <a:t>lesson on dimensionality reduction </a:t>
            </a: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Scikit-Learn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A </a:t>
            </a:r>
            <a:r>
              <a:rPr lang="en-US" b="1" dirty="0">
                <a:cs typeface="Segoe UI" panose="020B0502040204020203" pitchFamily="34" charset="0"/>
              </a:rPr>
              <a:t>manifold is a low dimensional surface </a:t>
            </a:r>
            <a:r>
              <a:rPr lang="en-US" dirty="0">
                <a:cs typeface="Segoe UI" panose="020B0502040204020203" pitchFamily="34" charset="0"/>
              </a:rPr>
              <a:t>in a high-dimensional space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Linear manifold is a hyperplane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Nonlinear manifolds for more complex embeddings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Often used as a visualization technique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generally fails beyond a few dimensions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Mapping to a manifold creates low-dimensional projection of complex data relationships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Start with </a:t>
                </a:r>
                <a:r>
                  <a:rPr lang="en-US" b="1" dirty="0">
                    <a:cs typeface="Segoe UI" panose="020B0502040204020203" pitchFamily="34" charset="0"/>
                  </a:rPr>
                  <a:t>samples in a high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b="1" dirty="0">
                    <a:cs typeface="Segoe UI" panose="020B0502040204020203" pitchFamily="34" charset="0"/>
                  </a:rPr>
                  <a:t>Map to low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 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Points with </a:t>
                </a:r>
                <a:r>
                  <a:rPr lang="en-US" b="1" dirty="0">
                    <a:cs typeface="Segoe UI" panose="020B0502040204020203" pitchFamily="34" charset="0"/>
                  </a:rPr>
                  <a:t>high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should be close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Mapping is </a:t>
                </a:r>
                <a:r>
                  <a:rPr lang="en-US" b="1" dirty="0">
                    <a:cs typeface="Segoe UI" panose="020B0502040204020203" pitchFamily="34" charset="0"/>
                  </a:rPr>
                  <a:t>not similarity preserving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Not clustering algorithms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Visualize similarity of samples </a:t>
                </a:r>
                <a:r>
                  <a:rPr lang="en-US" dirty="0">
                    <a:cs typeface="Segoe UI" panose="020B0502040204020203" pitchFamily="34" charset="0"/>
                  </a:rPr>
                  <a:t>on manifold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Samples close together have greater similarity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Groups of similar points may separate – not clusters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9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Many algorithms have been developed   </a:t>
            </a:r>
          </a:p>
          <a:p>
            <a:r>
              <a:rPr lang="en-US" dirty="0">
                <a:cs typeface="Segoe UI" panose="020B0502040204020203" pitchFamily="34" charset="0"/>
                <a:hlinkClick r:id="rId2"/>
              </a:rPr>
              <a:t>Scikit-Learn supports 8 algorithms</a:t>
            </a:r>
            <a:r>
              <a:rPr lang="en-US" dirty="0">
                <a:cs typeface="Segoe UI" panose="020B0502040204020203" pitchFamily="34" charset="0"/>
              </a:rPr>
              <a:t> + PCA  </a:t>
            </a:r>
          </a:p>
          <a:p>
            <a:r>
              <a:rPr lang="en-US" dirty="0">
                <a:cs typeface="Segoe UI" panose="020B0502040204020203" pitchFamily="34" charset="0"/>
              </a:rPr>
              <a:t>Projection of first 2 or 3 PCs is on a </a:t>
            </a:r>
            <a:r>
              <a:rPr lang="en-US" b="1" dirty="0">
                <a:cs typeface="Segoe UI" panose="020B0502040204020203" pitchFamily="34" charset="0"/>
              </a:rPr>
              <a:t>linear manifold or hyperplane</a:t>
            </a:r>
            <a:r>
              <a:rPr lang="en-US" dirty="0">
                <a:cs typeface="Segoe UI" panose="020B0502040204020203" pitchFamily="34" charset="0"/>
              </a:rPr>
              <a:t>   </a:t>
            </a:r>
          </a:p>
          <a:p>
            <a:r>
              <a:rPr lang="en-US" dirty="0">
                <a:cs typeface="Segoe UI" panose="020B0502040204020203" pitchFamily="34" charset="0"/>
              </a:rPr>
              <a:t>We will look at two </a:t>
            </a:r>
            <a:r>
              <a:rPr lang="en-US" b="1" dirty="0">
                <a:cs typeface="Segoe UI" panose="020B0502040204020203" pitchFamily="34" charset="0"/>
              </a:rPr>
              <a:t>unsupervised algorithms </a:t>
            </a:r>
            <a:r>
              <a:rPr lang="en-US" dirty="0">
                <a:cs typeface="Segoe UI" panose="020B0502040204020203" pitchFamily="34" charset="0"/>
              </a:rPr>
              <a:t>in detail: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Spectral embedding 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UMAP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t-distributed Stochastic Neighbor Embedding, t-SNE   </a:t>
            </a:r>
          </a:p>
          <a:p>
            <a:pPr lvl="1"/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Segoe UI" panose="020B0502040204020203" pitchFamily="34" charset="0"/>
              </a:rPr>
              <a:t>Spectral embedding</a:t>
            </a:r>
            <a:r>
              <a:rPr lang="en-US" dirty="0">
                <a:cs typeface="Segoe UI" panose="020B0502040204020203" pitchFamily="34" charset="0"/>
              </a:rPr>
              <a:t> uses graph-based construction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Creates a low-dimensional map of high dimensional space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Closely related to spectral clustering algorithm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</a:t>
            </a:r>
            <a:r>
              <a:rPr lang="en-US" dirty="0" err="1">
                <a:cs typeface="Segoe UI" panose="020B0502040204020203" pitchFamily="34" charset="0"/>
              </a:rPr>
              <a:t>eigendecomposition</a:t>
            </a:r>
            <a:r>
              <a:rPr lang="en-US" dirty="0">
                <a:cs typeface="Segoe UI" panose="020B0502040204020203" pitchFamily="34" charset="0"/>
              </a:rPr>
              <a:t> of </a:t>
            </a:r>
            <a:r>
              <a:rPr lang="en-US" b="1" dirty="0">
                <a:cs typeface="Segoe UI" panose="020B0502040204020203" pitchFamily="34" charset="0"/>
              </a:rPr>
              <a:t>graph Laplacian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Maps to </a:t>
            </a:r>
            <a:r>
              <a:rPr lang="en-US" b="1" dirty="0">
                <a:cs typeface="Segoe UI" panose="020B0502040204020203" pitchFamily="34" charset="0"/>
              </a:rPr>
              <a:t>nonlinear manifold </a:t>
            </a:r>
            <a:r>
              <a:rPr lang="en-US" dirty="0">
                <a:cs typeface="Segoe UI" panose="020B0502040204020203" pitchFamily="34" charset="0"/>
              </a:rPr>
              <a:t>from high-dimensional space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  <a:hlinkClick r:id="rId2"/>
              </a:rPr>
              <a:t>Supported in Scikit-Learn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undirected weighted graph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as edge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nearest neighbor methods for scalable sparse graph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Or, use radial basis functions, RBF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or unnormalized graph Laplacian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association matrix, </a:t>
                </a:r>
                <a:r>
                  <a:rPr lang="en-US" i="1" dirty="0">
                    <a:cs typeface="Segoe UI" panose="020B0502040204020203" pitchFamily="34" charset="0"/>
                  </a:rPr>
                  <a:t>A</a:t>
                </a:r>
                <a:r>
                  <a:rPr lang="en-US" dirty="0">
                    <a:cs typeface="Segoe UI" panose="020B0502040204020203" pitchFamily="34" charset="0"/>
                  </a:rPr>
                  <a:t>, and degree matrix, </a:t>
                </a:r>
                <a:r>
                  <a:rPr lang="en-US" i="1" dirty="0">
                    <a:cs typeface="Segoe UI" panose="020B0502040204020203" pitchFamily="34" charset="0"/>
                  </a:rPr>
                  <a:t>D</a:t>
                </a:r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Partial </a:t>
                </a:r>
                <a:r>
                  <a:rPr lang="en-US" dirty="0" err="1">
                    <a:cs typeface="Segoe UI" panose="020B0502040204020203" pitchFamily="34" charset="0"/>
                  </a:rPr>
                  <a:t>eigendecomposition</a:t>
                </a:r>
                <a:r>
                  <a:rPr lang="en-US" dirty="0">
                    <a:cs typeface="Segoe UI" panose="020B0502040204020203" pitchFamily="34" charset="0"/>
                  </a:rPr>
                  <a:t>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Only need first 2 or 3 eigenvalues and eigenvectors for 2 or 3 dimensional manifold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111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5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UMAP maps to a low-dimensional manifold from a nearest neighbor graph   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is (arguably) the state of the art in manifold learning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 generalization of </a:t>
            </a:r>
            <a:r>
              <a:rPr lang="en-US" dirty="0" err="1">
                <a:cs typeface="Segoe UI" panose="020B0502040204020203" pitchFamily="34" charset="0"/>
              </a:rPr>
              <a:t>tSNE</a:t>
            </a: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topological properties to create graph and map to low-dimensional Euclidian manifold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distributions and distances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be used to reduce dimensions for algorithms like clustering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package</a:t>
            </a:r>
            <a:r>
              <a:rPr lang="en-US" dirty="0">
                <a:cs typeface="Segoe UI" panose="020B0502040204020203" pitchFamily="34" charset="0"/>
              </a:rPr>
              <a:t> has Python and R APIs and is very well documented 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distributions and distances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Assumes the manifold is locally connected and uniformly distributed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surface is a </a:t>
            </a:r>
            <a:r>
              <a:rPr lang="en-US" dirty="0">
                <a:cs typeface="Segoe UI" panose="020B0502040204020203" pitchFamily="34" charset="0"/>
                <a:hlinkClick r:id="rId2"/>
              </a:rPr>
              <a:t>Reimann manifold</a:t>
            </a:r>
            <a:r>
              <a:rPr lang="en-US" dirty="0">
                <a:cs typeface="Segoe UI" panose="020B0502040204020203" pitchFamily="34" charset="0"/>
              </a:rPr>
              <a:t>     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are locally smooth with continuous derivatives   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37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A2E91-D069-B0ED-49B7-BCA2180C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24" y="2130217"/>
            <a:ext cx="6805912" cy="39466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Consider an example of data on a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Is a two-dimensional space  </a:t>
            </a:r>
          </a:p>
          <a:p>
            <a:r>
              <a:rPr lang="en-US" dirty="0">
                <a:cs typeface="Segoe UI" panose="020B0502040204020203" pitchFamily="34" charset="0"/>
              </a:rPr>
              <a:t>Sample values are predominantly on a 1-dimensional smooth manifold</a:t>
            </a:r>
          </a:p>
          <a:p>
            <a:r>
              <a:rPr lang="en-US" dirty="0">
                <a:cs typeface="Segoe UI" panose="020B0502040204020203" pitchFamily="34" charset="0"/>
              </a:rPr>
              <a:t>How do we construct this manifold? 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063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11471110" cy="259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</a:t>
            </a:r>
          </a:p>
          <a:p>
            <a:r>
              <a:rPr lang="en-US" dirty="0">
                <a:cs typeface="Segoe UI" panose="020B0502040204020203" pitchFamily="34" charset="0"/>
              </a:rPr>
              <a:t>K-simplex is in k-dimensions </a:t>
            </a:r>
          </a:p>
          <a:p>
            <a:r>
              <a:rPr lang="en-US" dirty="0">
                <a:cs typeface="Segoe UI" panose="020B0502040204020203" pitchFamily="34" charset="0"/>
              </a:rPr>
              <a:t>Can construct high-dimensional shapes by joining simplexes </a:t>
            </a:r>
          </a:p>
          <a:p>
            <a:r>
              <a:rPr lang="en-US" dirty="0">
                <a:cs typeface="Segoe UI" panose="020B0502040204020203" pitchFamily="34" charset="0"/>
              </a:rPr>
              <a:t>Join simplexes along faces, creates </a:t>
            </a:r>
            <a:r>
              <a:rPr lang="en-US" b="1" dirty="0">
                <a:cs typeface="Segoe UI" panose="020B0502040204020203" pitchFamily="34" charset="0"/>
              </a:rPr>
              <a:t>simplicial complexes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A321-E775-D6B9-EF0A-43F8EA1B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65" y="4732004"/>
            <a:ext cx="8923907" cy="1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42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Human understanding of high dimensional spaces is difficult at best  </a:t>
            </a:r>
          </a:p>
          <a:p>
            <a:pPr lvl="1"/>
            <a:r>
              <a:rPr lang="en-US" dirty="0">
                <a:latin typeface="+mn-lt"/>
              </a:rPr>
              <a:t>For most people, perception of data relationships starts to dimension beyond 4 or  dimensions  </a:t>
            </a:r>
          </a:p>
          <a:p>
            <a:pPr lvl="1"/>
            <a:r>
              <a:rPr lang="en-US" dirty="0">
                <a:latin typeface="+mn-lt"/>
              </a:rPr>
              <a:t>Exploration of complex spaces can be aided by projection into lower dimensional space  </a:t>
            </a:r>
          </a:p>
          <a:p>
            <a:r>
              <a:rPr lang="en-US" sz="2800" dirty="0">
                <a:latin typeface="+mn-lt"/>
              </a:rPr>
              <a:t>Most algorithms converge better in lower dimensional spaces </a:t>
            </a:r>
          </a:p>
          <a:p>
            <a:pPr lvl="1"/>
            <a:r>
              <a:rPr lang="en-US" dirty="0">
                <a:latin typeface="+mn-lt"/>
              </a:rPr>
              <a:t>High dimensional spaces can lead to over-fitting of data mining algorithms </a:t>
            </a:r>
          </a:p>
          <a:p>
            <a:pPr lvl="1"/>
            <a:r>
              <a:rPr lang="en-US" dirty="0">
                <a:latin typeface="+mn-lt"/>
              </a:rPr>
              <a:t>For example, clustering in high dimensional spaces can lead fragmentation of the data</a:t>
            </a:r>
          </a:p>
          <a:p>
            <a:pPr lvl="1"/>
            <a:r>
              <a:rPr lang="en-US" dirty="0">
                <a:latin typeface="+mn-lt"/>
              </a:rPr>
              <a:t>Dimensionality reduction can improve results   </a:t>
            </a:r>
          </a:p>
        </p:txBody>
      </p:sp>
    </p:spTree>
    <p:extLst>
      <p:ext uri="{BB962C8B-B14F-4D97-AF65-F5344CB8AC3E}">
        <p14:creationId xmlns:p14="http://schemas.microsoft.com/office/powerpoint/2010/main" val="35828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11471110" cy="259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</a:t>
            </a:r>
          </a:p>
          <a:p>
            <a:r>
              <a:rPr lang="en-US" dirty="0">
                <a:cs typeface="Segoe UI" panose="020B0502040204020203" pitchFamily="34" charset="0"/>
              </a:rPr>
              <a:t>Observations are the vertices of the simplexes</a:t>
            </a:r>
          </a:p>
          <a:p>
            <a:r>
              <a:rPr lang="en-US" dirty="0">
                <a:cs typeface="Segoe UI" panose="020B0502040204020203" pitchFamily="34" charset="0"/>
              </a:rPr>
              <a:t>Prefer low-dimensional simplexes for manifold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A321-E775-D6B9-EF0A-43F8EA1B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65" y="4732004"/>
            <a:ext cx="8923907" cy="1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95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Need to find connectivity between nearest neighbors  </a:t>
            </a:r>
          </a:p>
          <a:p>
            <a:r>
              <a:rPr lang="en-US" dirty="0">
                <a:cs typeface="Segoe UI" panose="020B0502040204020203" pitchFamily="34" charset="0"/>
              </a:rPr>
              <a:t>Place balls (circles in 2-d) of radius r on each point   </a:t>
            </a:r>
          </a:p>
          <a:p>
            <a:r>
              <a:rPr lang="en-US" dirty="0">
                <a:cs typeface="Segoe UI" panose="020B0502040204020203" pitchFamily="34" charset="0"/>
              </a:rPr>
              <a:t>Points within distance r and nearest neighbors    </a:t>
            </a:r>
          </a:p>
          <a:p>
            <a:endParaRPr lang="en-US" dirty="0">
              <a:cs typeface="Segoe UI" panose="020B0502040204020203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4268F-2476-DB39-95B4-08C9D793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32" y="2248151"/>
            <a:ext cx="6870661" cy="391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97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Points within distance r and nearest neighbors    </a:t>
            </a:r>
          </a:p>
          <a:p>
            <a:r>
              <a:rPr lang="en-US" dirty="0">
                <a:cs typeface="Segoe UI" panose="020B0502040204020203" pitchFamily="34" charset="0"/>
              </a:rPr>
              <a:t>Create graph of nearest neighbors </a:t>
            </a:r>
          </a:p>
          <a:p>
            <a:r>
              <a:rPr lang="en-US" dirty="0">
                <a:cs typeface="Segoe UI" panose="020B0502040204020203" pitchFamily="34" charset="0"/>
              </a:rPr>
              <a:t>But, this no ideal  </a:t>
            </a:r>
          </a:p>
          <a:p>
            <a:r>
              <a:rPr lang="en-US" dirty="0">
                <a:cs typeface="Segoe UI" panose="020B0502040204020203" pitchFamily="34" charset="0"/>
              </a:rPr>
              <a:t>Too dense in some places </a:t>
            </a:r>
          </a:p>
          <a:p>
            <a:r>
              <a:rPr lang="en-US" dirty="0">
                <a:cs typeface="Segoe UI" panose="020B0502040204020203" pitchFamily="34" charset="0"/>
              </a:rPr>
              <a:t>Discontinuous in other place </a:t>
            </a:r>
          </a:p>
          <a:p>
            <a:r>
              <a:rPr lang="en-US" dirty="0">
                <a:cs typeface="Segoe UI" panose="020B0502040204020203" pitchFamily="34" charset="0"/>
              </a:rPr>
              <a:t>A poor representation of the manifold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7872-3B45-0021-384A-7B434F3D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876" y="1839250"/>
            <a:ext cx="6854222" cy="39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45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What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in sample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3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810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70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in the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KL divergence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Not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1650401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9310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Appendix </a:t>
            </a:r>
            <a:r>
              <a:rPr lang="en-US" sz="4400" dirty="0" err="1"/>
              <a:t>tSNE</a:t>
            </a:r>
            <a:r>
              <a:rPr lang="en-US" sz="44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 is a computationally intensive but highly effective manifold learning algorithm,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van der </a:t>
                </a:r>
                <a:r>
                  <a:rPr lang="en-US" dirty="0" err="1">
                    <a:cs typeface="Segoe UI" panose="020B0502040204020203" pitchFamily="34" charset="0"/>
                    <a:hlinkClick r:id="rId2"/>
                  </a:rPr>
                  <a:t>Maaten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 and Hinton, 2008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based on t probability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Mapping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groups of samples having similar probability distributions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Two step algorithm  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as probabilities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on sparse graph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Minimize dissimilarity between distributions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create low dimensional projection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Number of nearest neighbors is the </a:t>
                </a:r>
                <a:r>
                  <a:rPr lang="en-US" b="1" dirty="0">
                    <a:cs typeface="Segoe UI" panose="020B0502040204020203" pitchFamily="34" charset="0"/>
                  </a:rPr>
                  <a:t>perplexity</a:t>
                </a:r>
                <a:r>
                  <a:rPr lang="en-US" dirty="0">
                    <a:cs typeface="Segoe UI" panose="020B0502040204020203" pitchFamily="34" charset="0"/>
                  </a:rPr>
                  <a:t> of the graph 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3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21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using 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probabilities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given the denominator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6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compute the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as: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987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t-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777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b="1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  <a:blipFill>
                <a:blip r:embed="rId2"/>
                <a:stretch>
                  <a:fillRect l="-2436" t="-1794" r="-4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4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38359"/>
            <a:ext cx="5002383" cy="543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t-SNE based on t-distributed similarity     </a:t>
            </a:r>
            <a:endParaRPr lang="en-US" sz="2800" b="1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Why is the t-distribution a good choice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Notice that for the Normal distribution probability low for samples far from the center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has reasonable probability further from center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with 1 DOF has heaviest tail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292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And with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probabilities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/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12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118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247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925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Cluster models scale poorly with dimensionality      </a:t>
            </a:r>
          </a:p>
          <a:p>
            <a:r>
              <a:rPr lang="en-US" dirty="0">
                <a:latin typeface="+mn-lt"/>
              </a:rPr>
              <a:t>Consider sampling required to maintain the same uniformly distributed density in a hypercube: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An example of the </a:t>
            </a:r>
            <a:r>
              <a:rPr lang="en-US" sz="3200" dirty="0">
                <a:latin typeface="Script MT Bold" panose="03040602040607080904" pitchFamily="66" charset="0"/>
              </a:rPr>
              <a:t>Curse of Dimensionality!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149323-83B4-49D3-B3E7-A6A9431512F5}"/>
              </a:ext>
            </a:extLst>
          </p:cNvPr>
          <p:cNvGraphicFramePr>
            <a:graphicFrameLocks noGrp="1"/>
          </p:cNvGraphicFramePr>
          <p:nvPr/>
        </p:nvGraphicFramePr>
        <p:xfrm>
          <a:off x="893232" y="2325917"/>
          <a:ext cx="520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384">
                  <a:extLst>
                    <a:ext uri="{9D8B030D-6E8A-4147-A177-3AD203B41FA5}">
                      <a16:colId xmlns:a16="http://schemas.microsoft.com/office/drawing/2014/main" val="1864476824"/>
                    </a:ext>
                  </a:extLst>
                </a:gridCol>
                <a:gridCol w="2601384">
                  <a:extLst>
                    <a:ext uri="{9D8B030D-6E8A-4147-A177-3AD203B41FA5}">
                      <a16:colId xmlns:a16="http://schemas.microsoft.com/office/drawing/2014/main" val="299922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0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5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8239" y="3010563"/>
            <a:ext cx="4438068" cy="6662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Use the pixel values of handwritten MNIST digits dataset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AD072-9648-5945-BD0A-EBDD4711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65" y="1000403"/>
            <a:ext cx="5761025" cy="57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297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2337" y="1072036"/>
            <a:ext cx="4407844" cy="4850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Segoe UI" panose="020B0502040204020203" pitchFamily="34" charset="0"/>
              </a:rPr>
              <a:t>First 2 PCs, linear manifold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905348-5605-178C-3D12-FB8467D1A125}"/>
              </a:ext>
            </a:extLst>
          </p:cNvPr>
          <p:cNvSpPr txBox="1">
            <a:spLocks/>
          </p:cNvSpPr>
          <p:nvPr/>
        </p:nvSpPr>
        <p:spPr>
          <a:xfrm>
            <a:off x="7331301" y="1103388"/>
            <a:ext cx="4407844" cy="4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</a:rPr>
              <a:t>t-SNE, perplexity = 50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50470-57CB-997C-4E4E-2979D4F0C35B}"/>
              </a:ext>
            </a:extLst>
          </p:cNvPr>
          <p:cNvSpPr txBox="1">
            <a:spLocks/>
          </p:cNvSpPr>
          <p:nvPr/>
        </p:nvSpPr>
        <p:spPr>
          <a:xfrm>
            <a:off x="3810426" y="6429903"/>
            <a:ext cx="4407844" cy="336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  <a:hlinkClick r:id="rId2"/>
              </a:rPr>
              <a:t>From blog post by Andrey </a:t>
            </a:r>
            <a:r>
              <a:rPr lang="en-US" dirty="0" err="1">
                <a:cs typeface="Segoe UI" panose="020B0502040204020203" pitchFamily="34" charset="0"/>
                <a:hlinkClick r:id="rId2"/>
              </a:rPr>
              <a:t>Violante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72F7E0-6805-5771-5156-E1549D27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9394"/>
            <a:ext cx="5013960" cy="4810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FB9FB-F4C4-675F-E772-04E851E6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361" y="1702859"/>
            <a:ext cx="4915395" cy="45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2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size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39208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Following </a:t>
                </a:r>
                <a:r>
                  <a:rPr lang="en-US" dirty="0">
                    <a:latin typeface="+mn-lt"/>
                    <a:hlinkClick r:id="rId3"/>
                  </a:rPr>
                  <a:t>Dasgupta, 2001</a:t>
                </a:r>
                <a:r>
                  <a:rPr lang="en-US" dirty="0">
                    <a:latin typeface="+mn-lt"/>
                  </a:rPr>
                  <a:t>, consider the expected value of a vector in high-dimensional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Now, consider a zero-centered Gaussian distribution with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Each dimension independent</a:t>
                </a:r>
              </a:p>
              <a:p>
                <a:pPr lvl="1"/>
                <a:r>
                  <a:rPr lang="en-US" dirty="0">
                    <a:latin typeface="+mn-lt"/>
                  </a:rPr>
                  <a:t>Distribution is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Density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dirty="0">
                    <a:latin typeface="+mn-lt"/>
                  </a:rPr>
                  <a:t> the density is concentrated in a thin spherical shell of 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other words, all distances converge to the same value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4"/>
                <a:stretch>
                  <a:fillRect l="-1077" t="-1760" r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907" t="-2560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3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22651</TotalTime>
  <Words>3204</Words>
  <Application>Microsoft Office PowerPoint</Application>
  <PresentationFormat>Widescreen</PresentationFormat>
  <Paragraphs>588</Paragraphs>
  <Slides>61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Script MT Bold</vt:lpstr>
      <vt:lpstr>Segoe UI</vt:lpstr>
      <vt:lpstr>Segoe UI Light</vt:lpstr>
      <vt:lpstr>Office Theme</vt:lpstr>
      <vt:lpstr>1_Office Theme</vt:lpstr>
      <vt:lpstr>CSCI E-96 Data Mining, Exploration and Discovery Introduction to Dimensionality Reduction</vt:lpstr>
      <vt:lpstr>Lesson Overview</vt:lpstr>
      <vt:lpstr>Introduction to Dimensionality Reduction</vt:lpstr>
      <vt:lpstr>Introduction to Dimensionality Reduction</vt:lpstr>
      <vt:lpstr>Clustering in High Dimensions and The Curse of Dimensionality!</vt:lpstr>
      <vt:lpstr>What Could Possibly Go Wrong?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Projection Methods </vt:lpstr>
      <vt:lpstr>Random Projection Methods </vt:lpstr>
      <vt:lpstr>Random Projection Methods </vt:lpstr>
      <vt:lpstr>Random Projection Methods </vt:lpstr>
      <vt:lpstr>Random Projection Methods </vt:lpstr>
      <vt:lpstr>Subspace Projection Methods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Manifold Learning </vt:lpstr>
      <vt:lpstr>Manifold Learning</vt:lpstr>
      <vt:lpstr>Manifold Learning</vt:lpstr>
      <vt:lpstr>Manifold Learning</vt:lpstr>
      <vt:lpstr>Manifold Learning</vt:lpstr>
      <vt:lpstr>Spectral Embedding</vt:lpstr>
      <vt:lpstr>Spectral Embedding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t-SNE  </vt:lpstr>
      <vt:lpstr>T-SNE</vt:lpstr>
      <vt:lpstr>KL Divergence</vt:lpstr>
      <vt:lpstr>KL Divergence</vt:lpstr>
      <vt:lpstr>KL Divergence</vt:lpstr>
      <vt:lpstr>KL Divergence</vt:lpstr>
      <vt:lpstr>Summary</vt:lpstr>
      <vt:lpstr>Appendix tSNE Algorithm</vt:lpstr>
      <vt:lpstr>t-SNE  </vt:lpstr>
      <vt:lpstr>t-SNE  </vt:lpstr>
      <vt:lpstr>t-SNE  </vt:lpstr>
      <vt:lpstr>t-SNE  </vt:lpstr>
      <vt:lpstr>t-SNE  </vt:lpstr>
      <vt:lpstr>t-SNE  </vt:lpstr>
      <vt:lpstr>t-SNE  </vt:lpstr>
      <vt:lpstr>t-SNE  </vt:lpstr>
      <vt:lpstr>t-SNE  </vt:lpstr>
      <vt:lpstr>Example t-SNE vs. PCA  </vt:lpstr>
      <vt:lpstr>Example t-SNE vs. PCA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1012</cp:revision>
  <dcterms:created xsi:type="dcterms:W3CDTF">2020-07-25T22:15:22Z</dcterms:created>
  <dcterms:modified xsi:type="dcterms:W3CDTF">2023-07-18T02:36:05Z</dcterms:modified>
</cp:coreProperties>
</file>